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60" r:id="rId2"/>
    <p:sldId id="256" r:id="rId3"/>
    <p:sldId id="257" r:id="rId4"/>
    <p:sldId id="258" r:id="rId5"/>
    <p:sldId id="259" r:id="rId6"/>
    <p:sldId id="261" r:id="rId7"/>
    <p:sldId id="262" r:id="rId8"/>
    <p:sldId id="263" r:id="rId9"/>
    <p:sldId id="264" r:id="rId10"/>
    <p:sldId id="265" r:id="rId11"/>
    <p:sldId id="266" r:id="rId12"/>
    <p:sldId id="267" r:id="rId13"/>
    <p:sldId id="268" r:id="rId14"/>
    <p:sldId id="269" r:id="rId15"/>
    <p:sldId id="272" r:id="rId16"/>
    <p:sldId id="270" r:id="rId17"/>
    <p:sldId id="271"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44" d="100"/>
          <a:sy n="44" d="100"/>
        </p:scale>
        <p:origin x="-1182" y="-90"/>
      </p:cViewPr>
      <p:guideLst>
        <p:guide orient="horz" pos="2160"/>
        <p:guide pos="2880"/>
      </p:guideLst>
    </p:cSldViewPr>
  </p:slideViewPr>
  <p:outlineViewPr>
    <p:cViewPr>
      <p:scale>
        <a:sx n="33" d="100"/>
        <a:sy n="33" d="100"/>
      </p:scale>
      <p:origin x="204"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99A31-3ECF-4A4E-B4E0-44CE75EB9822}" type="datetimeFigureOut">
              <a:rPr lang="es-ES_tradnl" smtClean="0"/>
              <a:pPr/>
              <a:t>20/04/2013</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D8CF83-DD9A-4952-B68E-CBA9812A29D2}" type="slidenum">
              <a:rPr lang="es-ES_tradnl" smtClean="0"/>
              <a:pPr/>
              <a:t>‹Nº›</a:t>
            </a:fld>
            <a:endParaRPr lang="es-ES_tradnl"/>
          </a:p>
        </p:txBody>
      </p:sp>
    </p:spTree>
    <p:extLst>
      <p:ext uri="{BB962C8B-B14F-4D97-AF65-F5344CB8AC3E}">
        <p14:creationId xmlns:p14="http://schemas.microsoft.com/office/powerpoint/2010/main" val="23067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0FD8CF83-DD9A-4952-B68E-CBA9812A29D2}" type="slidenum">
              <a:rPr lang="es-ES_tradnl" smtClean="0"/>
              <a:pPr/>
              <a:t>2</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17" name="Footer Placeholder 16"/>
          <p:cNvSpPr>
            <a:spLocks noGrp="1"/>
          </p:cNvSpPr>
          <p:nvPr>
            <p:ph type="ftr" sz="quarter" idx="11"/>
          </p:nvPr>
        </p:nvSpPr>
        <p:spPr/>
        <p:txBody>
          <a:bodyPr/>
          <a:lstStyle>
            <a:extLst/>
          </a:lstStyle>
          <a:p>
            <a:endParaRPr lang="es-CO"/>
          </a:p>
        </p:txBody>
      </p:sp>
      <p:sp>
        <p:nvSpPr>
          <p:cNvPr id="29" name="Slide Number Placeholder 28"/>
          <p:cNvSpPr>
            <a:spLocks noGrp="1"/>
          </p:cNvSpPr>
          <p:nvPr>
            <p:ph type="sldNum" sz="quarter" idx="12"/>
          </p:nvPr>
        </p:nvSpPr>
        <p:spPr/>
        <p:txBody>
          <a:bodyPr/>
          <a:lstStyle>
            <a:extLst/>
          </a:lstStyle>
          <a:p>
            <a:fld id="{C643649E-BB99-4B27-ABEC-4C7463B78BBA}" type="slidenum">
              <a:rPr lang="es-CO" smtClean="0"/>
              <a:pPr/>
              <a:t>‹Nº›</a:t>
            </a:fld>
            <a:endParaRPr lang="es-CO"/>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s-ES" altLang="ja-JP" smtClean="0"/>
              <a:t>Haga clic para modificar el estilo de título del patrón</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altLang="ja-JP" smtClean="0"/>
              <a:t>Haga clic para modificar el estilo de subtítulo del patrón</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s-ES" altLang="ja-JP"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a:p>
        </p:txBody>
      </p:sp>
      <p:sp>
        <p:nvSpPr>
          <p:cNvPr id="4" name="Date Placeholder 3"/>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s-ES" altLang="ja-JP"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a:p>
        </p:txBody>
      </p:sp>
      <p:sp>
        <p:nvSpPr>
          <p:cNvPr id="4" name="Date Placeholder 3"/>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s-ES" altLang="ja-JP" smtClean="0"/>
              <a:t>Haga clic para modificar el estilo de título del patrón</a:t>
            </a:r>
            <a:endParaRPr lang="en-US" dirty="0"/>
          </a:p>
        </p:txBody>
      </p:sp>
      <p:sp>
        <p:nvSpPr>
          <p:cNvPr id="3" name="Content Placeholder 2"/>
          <p:cNvSpPr>
            <a:spLocks noGrp="1"/>
          </p:cNvSpPr>
          <p:nvPr>
            <p:ph idx="1"/>
          </p:nvPr>
        </p:nvSpPr>
        <p:spPr/>
        <p:txBody>
          <a:bodyPr/>
          <a:lstStyle>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a:p>
        </p:txBody>
      </p:sp>
      <p:sp>
        <p:nvSpPr>
          <p:cNvPr id="4" name="Date Placeholder 3"/>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altLang="ja-JP" smtClean="0"/>
              <a:t>Haga clic para modificar el estilo de texto del patrón</a:t>
            </a:r>
          </a:p>
        </p:txBody>
      </p:sp>
      <p:sp>
        <p:nvSpPr>
          <p:cNvPr id="4" name="Date Placeholder 3"/>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C643649E-BB99-4B27-ABEC-4C7463B78BBA}" type="slidenum">
              <a:rPr lang="es-CO" smtClean="0"/>
              <a:pPr/>
              <a:t>‹Nº›</a:t>
            </a:fld>
            <a:endParaRPr lang="es-CO"/>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s-ES" altLang="ja-JP" smtClean="0"/>
              <a:t>Haga clic para modificar el estilo de título del patrón</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s-ES" altLang="ja-JP" smtClean="0"/>
              <a:t>Haga clic para modificar el estilo de título del patrón</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a:p>
        </p:txBody>
      </p:sp>
      <p:sp>
        <p:nvSpPr>
          <p:cNvPr id="5" name="Date Placeholder 4"/>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s-ES" altLang="ja-JP" smtClean="0"/>
              <a:t>Haga clic para modificar el estilo de título del patrón</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altLang="ja-JP" smtClean="0"/>
              <a:t>Haga clic para modificar el estilo de texto del patrón</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altLang="ja-JP" smtClean="0"/>
              <a:t>Haga clic para modificar el estilo de texto del patrón</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a:p>
        </p:txBody>
      </p:sp>
      <p:sp>
        <p:nvSpPr>
          <p:cNvPr id="7" name="Date Placeholder 6"/>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8" name="Footer Placeholder 7"/>
          <p:cNvSpPr>
            <a:spLocks noGrp="1"/>
          </p:cNvSpPr>
          <p:nvPr>
            <p:ph type="ftr" sz="quarter" idx="11"/>
          </p:nvPr>
        </p:nvSpPr>
        <p:spPr/>
        <p:txBody>
          <a:bodyPr/>
          <a:lstStyle>
            <a:extLst/>
          </a:lstStyle>
          <a:p>
            <a:endParaRPr lang="es-CO"/>
          </a:p>
        </p:txBody>
      </p:sp>
      <p:sp>
        <p:nvSpPr>
          <p:cNvPr id="9" name="Slide Number Placeholder 8"/>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s-ES" altLang="ja-JP" smtClean="0"/>
              <a:t>Haga clic para modificar el estilo de título del patrón</a:t>
            </a:r>
            <a:endParaRPr lang="en-US" dirty="0"/>
          </a:p>
        </p:txBody>
      </p:sp>
      <p:sp>
        <p:nvSpPr>
          <p:cNvPr id="3" name="Date Placeholder 2"/>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4" name="Footer Placeholder 3"/>
          <p:cNvSpPr>
            <a:spLocks noGrp="1"/>
          </p:cNvSpPr>
          <p:nvPr>
            <p:ph type="ftr" sz="quarter" idx="11"/>
          </p:nvPr>
        </p:nvSpPr>
        <p:spPr/>
        <p:txBody>
          <a:bodyPr/>
          <a:lstStyle>
            <a:extLst/>
          </a:lstStyle>
          <a:p>
            <a:endParaRPr lang="es-CO"/>
          </a:p>
        </p:txBody>
      </p:sp>
      <p:sp>
        <p:nvSpPr>
          <p:cNvPr id="5" name="Slide Number Placeholder 4"/>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3" name="Footer Placeholder 2"/>
          <p:cNvSpPr>
            <a:spLocks noGrp="1"/>
          </p:cNvSpPr>
          <p:nvPr>
            <p:ph type="ftr" sz="quarter" idx="11"/>
          </p:nvPr>
        </p:nvSpPr>
        <p:spPr/>
        <p:txBody>
          <a:bodyPr/>
          <a:lstStyle>
            <a:extLst/>
          </a:lstStyle>
          <a:p>
            <a:endParaRPr lang="es-CO"/>
          </a:p>
        </p:txBody>
      </p:sp>
      <p:sp>
        <p:nvSpPr>
          <p:cNvPr id="4" name="Slide Number Placeholder 3"/>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s-ES" altLang="ja-JP" smtClean="0"/>
              <a:t>Haga clic para modificar el estilo de título del patrón</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s-ES" altLang="ja-JP" smtClean="0"/>
              <a:t>Haga clic para modificar el estilo de texto del patrón</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dirty="0"/>
          </a:p>
        </p:txBody>
      </p:sp>
      <p:sp>
        <p:nvSpPr>
          <p:cNvPr id="5" name="Date Placeholder 4"/>
          <p:cNvSpPr>
            <a:spLocks noGrp="1"/>
          </p:cNvSpPr>
          <p:nvPr>
            <p:ph type="dt" sz="half" idx="10"/>
          </p:nvPr>
        </p:nvSpPr>
        <p:spPr/>
        <p:txBody>
          <a:bodyPr/>
          <a:lstStyle>
            <a:extLst/>
          </a:lstStyle>
          <a:p>
            <a:fld id="{B5FB0BB5-8FF3-4692-AC6D-EEDE5217FAE4}" type="datetimeFigureOut">
              <a:rPr lang="es-CO" smtClean="0"/>
              <a:pPr/>
              <a:t>20/04/2013</a:t>
            </a:fld>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p:txBody>
          <a:bodyPr/>
          <a:lstStyle>
            <a:extLst/>
          </a:lstStyle>
          <a:p>
            <a:fld id="{C643649E-BB99-4B27-ABEC-4C7463B78BBA}"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s-ES" altLang="ja-JP" smtClean="0"/>
              <a:t>Haga clic para modificar el estilo de título del patrón</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s-ES" altLang="ja-JP" smtClean="0"/>
              <a:t>Haga clic en el icono para agregar una imagen</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s-ES" altLang="ja-JP" smtClean="0"/>
              <a:t>Haga clic para modificar el estilo de texto del patrón</a:t>
            </a:r>
          </a:p>
        </p:txBody>
      </p:sp>
      <p:sp>
        <p:nvSpPr>
          <p:cNvPr id="10" name="Date Placeholder 9"/>
          <p:cNvSpPr>
            <a:spLocks noGrp="1"/>
          </p:cNvSpPr>
          <p:nvPr>
            <p:ph type="dt" sz="half" idx="10"/>
          </p:nvPr>
        </p:nvSpPr>
        <p:spPr/>
        <p:txBody>
          <a:bodyPr/>
          <a:lstStyle/>
          <a:p>
            <a:fld id="{B5FB0BB5-8FF3-4692-AC6D-EEDE5217FAE4}" type="datetimeFigureOut">
              <a:rPr lang="es-CO" smtClean="0"/>
              <a:pPr/>
              <a:t>20/04/2013</a:t>
            </a:fld>
            <a:endParaRPr lang="es-CO"/>
          </a:p>
        </p:txBody>
      </p:sp>
      <p:sp>
        <p:nvSpPr>
          <p:cNvPr id="11" name="Slide Number Placeholder 10"/>
          <p:cNvSpPr>
            <a:spLocks noGrp="1"/>
          </p:cNvSpPr>
          <p:nvPr>
            <p:ph type="sldNum" sz="quarter" idx="11"/>
          </p:nvPr>
        </p:nvSpPr>
        <p:spPr/>
        <p:txBody>
          <a:bodyPr/>
          <a:lstStyle/>
          <a:p>
            <a:fld id="{C643649E-BB99-4B27-ABEC-4C7463B78BBA}" type="slidenum">
              <a:rPr lang="es-CO" smtClean="0"/>
              <a:pPr/>
              <a:t>‹Nº›</a:t>
            </a:fld>
            <a:endParaRPr lang="es-CO"/>
          </a:p>
        </p:txBody>
      </p:sp>
      <p:sp>
        <p:nvSpPr>
          <p:cNvPr id="12" name="Footer Placeholder 11"/>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s-ES" altLang="ja-JP" smtClean="0"/>
              <a:t>Haga clic para modificar el estilo de título del patrón</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s-ES" altLang="ja-JP" smtClean="0"/>
              <a:t>Haga clic para modificar el estilo de texto del patrón</a:t>
            </a:r>
          </a:p>
          <a:p>
            <a:pPr lvl="1"/>
            <a:r>
              <a:rPr lang="es-ES" altLang="ja-JP" smtClean="0"/>
              <a:t>Segundo nivel</a:t>
            </a:r>
          </a:p>
          <a:p>
            <a:pPr lvl="2"/>
            <a:r>
              <a:rPr lang="es-ES" altLang="ja-JP" smtClean="0"/>
              <a:t>Tercer nivel</a:t>
            </a:r>
          </a:p>
          <a:p>
            <a:pPr lvl="3"/>
            <a:r>
              <a:rPr lang="es-ES" altLang="ja-JP" smtClean="0"/>
              <a:t>Cuarto nivel</a:t>
            </a:r>
          </a:p>
          <a:p>
            <a:pPr lvl="4"/>
            <a:r>
              <a:rPr lang="es-ES" altLang="ja-JP" smtClean="0"/>
              <a:t>Quinto nivel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B5FB0BB5-8FF3-4692-AC6D-EEDE5217FAE4}" type="datetimeFigureOut">
              <a:rPr lang="es-CO" smtClean="0"/>
              <a:pPr/>
              <a:t>20/04/2013</a:t>
            </a:fld>
            <a:endParaRPr lang="es-CO"/>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s-CO"/>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C643649E-BB99-4B27-ABEC-4C7463B78BBA}" type="slidenum">
              <a:rPr lang="es-CO" smtClean="0"/>
              <a:pPr/>
              <a:t>‹Nº›</a:t>
            </a:fld>
            <a:endParaRPr lang="es-CO"/>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Public\Videos\Palancas%20-%20YouTube.flv" TargetMode="External"/><Relationship Id="rId2" Type="http://schemas.openxmlformats.org/officeDocument/2006/relationships/hyperlink" Target="file:///C:\Users\Public\Videos\CLASE%20DE%20DEFENSA%20PERSONAL.%20-%20YouTube.fl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portaleducativo.educantabria.es/portal/c/portal/layout?p_l_id=7674.2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1214422"/>
            <a:ext cx="7772400" cy="914400"/>
          </a:xfrm>
        </p:spPr>
        <p:txBody>
          <a:bodyPr/>
          <a:lstStyle/>
          <a:p>
            <a:r>
              <a:rPr lang="es-ES_tradnl" sz="7200" dirty="0" smtClean="0"/>
              <a:t>   </a:t>
            </a:r>
            <a:r>
              <a:rPr lang="es-ES_tradnl" sz="8000" dirty="0" smtClean="0"/>
              <a:t>palancas</a:t>
            </a:r>
            <a:endParaRPr lang="es-ES_tradnl" sz="8000" dirty="0"/>
          </a:p>
        </p:txBody>
      </p:sp>
      <p:sp>
        <p:nvSpPr>
          <p:cNvPr id="3" name="2 Marcador de contenido"/>
          <p:cNvSpPr>
            <a:spLocks noGrp="1"/>
          </p:cNvSpPr>
          <p:nvPr>
            <p:ph idx="1"/>
          </p:nvPr>
        </p:nvSpPr>
        <p:spPr>
          <a:xfrm>
            <a:off x="2643174" y="4429132"/>
            <a:ext cx="3714776" cy="2143140"/>
          </a:xfrm>
        </p:spPr>
        <p:txBody>
          <a:bodyPr>
            <a:normAutofit lnSpcReduction="10000"/>
          </a:bodyPr>
          <a:lstStyle/>
          <a:p>
            <a:r>
              <a:rPr lang="es-ES_tradnl" u="sng" dirty="0" smtClean="0">
                <a:solidFill>
                  <a:schemeClr val="accent3"/>
                </a:solidFill>
              </a:rPr>
              <a:t>Grado 11º</a:t>
            </a:r>
          </a:p>
          <a:p>
            <a:pPr algn="just"/>
            <a:r>
              <a:rPr lang="es-ES_tradnl" dirty="0" smtClean="0">
                <a:solidFill>
                  <a:schemeClr val="accent3"/>
                </a:solidFill>
              </a:rPr>
              <a:t>Andrea santos</a:t>
            </a:r>
          </a:p>
          <a:p>
            <a:pPr algn="just"/>
            <a:r>
              <a:rPr lang="es-ES_tradnl" dirty="0" smtClean="0">
                <a:solidFill>
                  <a:schemeClr val="accent3"/>
                </a:solidFill>
              </a:rPr>
              <a:t>Tatiana pinzón</a:t>
            </a:r>
          </a:p>
          <a:p>
            <a:pPr algn="just"/>
            <a:r>
              <a:rPr lang="es-ES_tradnl" dirty="0" smtClean="0">
                <a:solidFill>
                  <a:schemeClr val="accent3"/>
                </a:solidFill>
              </a:rPr>
              <a:t>Sebastián Vidal</a:t>
            </a:r>
            <a:endParaRPr lang="es-ES_tradnl" dirty="0">
              <a:solidFill>
                <a:schemeClr val="accent3"/>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4400" y="214290"/>
            <a:ext cx="7772400" cy="6141270"/>
          </a:xfrm>
        </p:spPr>
        <p:txBody>
          <a:bodyPr/>
          <a:lstStyle/>
          <a:p>
            <a:r>
              <a:rPr lang="es-ES_tradnl" dirty="0" smtClean="0"/>
              <a:t>Este tipo de palanca también es bastante común, se tiene en lo siguientes casos: carretilla, destapador de botellas, rompenueces.</a:t>
            </a:r>
          </a:p>
          <a:p>
            <a:endParaRPr lang="es-ES_tradnl" dirty="0"/>
          </a:p>
        </p:txBody>
      </p:sp>
      <p:pic>
        <p:nvPicPr>
          <p:cNvPr id="4" name="3 Imagen" descr="palanca009"/>
          <p:cNvPicPr/>
          <p:nvPr/>
        </p:nvPicPr>
        <p:blipFill>
          <a:blip r:embed="rId2"/>
          <a:srcRect/>
          <a:stretch>
            <a:fillRect/>
          </a:stretch>
        </p:blipFill>
        <p:spPr bwMode="auto">
          <a:xfrm>
            <a:off x="642910" y="2357430"/>
            <a:ext cx="3500462" cy="2047883"/>
          </a:xfrm>
          <a:prstGeom prst="rect">
            <a:avLst/>
          </a:prstGeom>
          <a:noFill/>
          <a:ln w="9525">
            <a:noFill/>
            <a:miter lim="800000"/>
            <a:headEnd/>
            <a:tailEnd/>
          </a:ln>
        </p:spPr>
      </p:pic>
      <p:pic>
        <p:nvPicPr>
          <p:cNvPr id="5" name="4 Imagen" descr="palanca013"/>
          <p:cNvPicPr/>
          <p:nvPr/>
        </p:nvPicPr>
        <p:blipFill>
          <a:blip r:embed="rId3"/>
          <a:srcRect/>
          <a:stretch>
            <a:fillRect/>
          </a:stretch>
        </p:blipFill>
        <p:spPr bwMode="auto">
          <a:xfrm>
            <a:off x="4857752" y="2285992"/>
            <a:ext cx="3148018" cy="2071702"/>
          </a:xfrm>
          <a:prstGeom prst="rect">
            <a:avLst/>
          </a:prstGeom>
          <a:noFill/>
          <a:ln w="9525">
            <a:noFill/>
            <a:miter lim="800000"/>
            <a:headEnd/>
            <a:tailEnd/>
          </a:ln>
        </p:spPr>
      </p:pic>
      <p:pic>
        <p:nvPicPr>
          <p:cNvPr id="54274" name="Picture 2" descr="http://www.bicimarket.com/files/product/tbk1094000037.jpg"/>
          <p:cNvPicPr>
            <a:picLocks noChangeAspect="1" noChangeArrowheads="1"/>
          </p:cNvPicPr>
          <p:nvPr/>
        </p:nvPicPr>
        <p:blipFill>
          <a:blip r:embed="rId4"/>
          <a:srcRect/>
          <a:stretch>
            <a:fillRect/>
          </a:stretch>
        </p:blipFill>
        <p:spPr bwMode="auto">
          <a:xfrm>
            <a:off x="2714612" y="4500570"/>
            <a:ext cx="3357586" cy="207170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Palancas de tercera clase</a:t>
            </a:r>
            <a:br>
              <a:rPr lang="es-ES_tradnl" dirty="0" smtClean="0"/>
            </a:br>
            <a:endParaRPr lang="es-ES_tradnl" dirty="0"/>
          </a:p>
        </p:txBody>
      </p:sp>
      <p:sp>
        <p:nvSpPr>
          <p:cNvPr id="3" name="2 Marcador de contenido"/>
          <p:cNvSpPr>
            <a:spLocks noGrp="1"/>
          </p:cNvSpPr>
          <p:nvPr>
            <p:ph idx="1"/>
          </p:nvPr>
        </p:nvSpPr>
        <p:spPr>
          <a:xfrm>
            <a:off x="914400" y="1571612"/>
            <a:ext cx="3871914" cy="4783948"/>
          </a:xfrm>
        </p:spPr>
        <p:txBody>
          <a:bodyPr>
            <a:normAutofit lnSpcReduction="10000"/>
          </a:bodyPr>
          <a:lstStyle/>
          <a:p>
            <a:r>
              <a:rPr lang="es-ES_tradnl" dirty="0" smtClean="0"/>
              <a:t>Este tipo de palanca es ideal para situaciones de precisión, donde la fuerza aplicada suele ser mayor que la fuerza a vencer. Y, nuevamente, su uso involucra un movimiento rotatorio.</a:t>
            </a:r>
          </a:p>
          <a:p>
            <a:endParaRPr lang="es-ES_tradnl" dirty="0"/>
          </a:p>
        </p:txBody>
      </p:sp>
      <p:pic>
        <p:nvPicPr>
          <p:cNvPr id="62468" name="Picture 4" descr="palanca008"/>
          <p:cNvPicPr>
            <a:picLocks noChangeAspect="1" noChangeArrowheads="1"/>
          </p:cNvPicPr>
          <p:nvPr/>
        </p:nvPicPr>
        <p:blipFill>
          <a:blip r:embed="rId2"/>
          <a:srcRect/>
          <a:stretch>
            <a:fillRect/>
          </a:stretch>
        </p:blipFill>
        <p:spPr bwMode="auto">
          <a:xfrm>
            <a:off x="5072066" y="1928802"/>
            <a:ext cx="3562352" cy="407196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28662" y="214290"/>
            <a:ext cx="7929618" cy="6286544"/>
          </a:xfrm>
        </p:spPr>
        <p:txBody>
          <a:bodyPr/>
          <a:lstStyle/>
          <a:p>
            <a:r>
              <a:rPr lang="es-ES_tradnl" dirty="0" smtClean="0"/>
              <a:t>Este tipo de palanca parece difícil de encontrar como ejemplo concreto, sin embargo… el brazo humano es un buen ejemplo de este caso, otro ejemplo lo tenemos al levantar una cuchara con sopa.</a:t>
            </a:r>
          </a:p>
          <a:p>
            <a:pPr>
              <a:buNone/>
            </a:pPr>
            <a:endParaRPr lang="es-ES_tradnl" dirty="0"/>
          </a:p>
        </p:txBody>
      </p:sp>
      <p:pic>
        <p:nvPicPr>
          <p:cNvPr id="64514" name="Picture 2" descr="palanca017"/>
          <p:cNvPicPr>
            <a:picLocks noChangeAspect="1" noChangeArrowheads="1"/>
          </p:cNvPicPr>
          <p:nvPr/>
        </p:nvPicPr>
        <p:blipFill>
          <a:blip r:embed="rId2"/>
          <a:srcRect/>
          <a:stretch>
            <a:fillRect/>
          </a:stretch>
        </p:blipFill>
        <p:spPr bwMode="auto">
          <a:xfrm>
            <a:off x="500034" y="3571876"/>
            <a:ext cx="2643206" cy="2500330"/>
          </a:xfrm>
          <a:prstGeom prst="rect">
            <a:avLst/>
          </a:prstGeom>
          <a:noFill/>
        </p:spPr>
      </p:pic>
      <p:pic>
        <p:nvPicPr>
          <p:cNvPr id="64516" name="Picture 4" descr="palanca022"/>
          <p:cNvPicPr>
            <a:picLocks noChangeAspect="1" noChangeArrowheads="1"/>
          </p:cNvPicPr>
          <p:nvPr/>
        </p:nvPicPr>
        <p:blipFill>
          <a:blip r:embed="rId3"/>
          <a:srcRect/>
          <a:stretch>
            <a:fillRect/>
          </a:stretch>
        </p:blipFill>
        <p:spPr bwMode="auto">
          <a:xfrm>
            <a:off x="3714744" y="3571876"/>
            <a:ext cx="2428892" cy="2500330"/>
          </a:xfrm>
          <a:prstGeom prst="rect">
            <a:avLst/>
          </a:prstGeom>
          <a:noFill/>
        </p:spPr>
      </p:pic>
      <p:pic>
        <p:nvPicPr>
          <p:cNvPr id="64518" name="Picture 6" descr="palanca010"/>
          <p:cNvPicPr>
            <a:picLocks noChangeAspect="1" noChangeArrowheads="1"/>
          </p:cNvPicPr>
          <p:nvPr/>
        </p:nvPicPr>
        <p:blipFill>
          <a:blip r:embed="rId4"/>
          <a:srcRect/>
          <a:stretch>
            <a:fillRect/>
          </a:stretch>
        </p:blipFill>
        <p:spPr bwMode="auto">
          <a:xfrm>
            <a:off x="6572264" y="3643314"/>
            <a:ext cx="2286016" cy="242889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Palancas múltiples</a:t>
            </a:r>
            <a:endParaRPr lang="es-ES_tradnl" dirty="0"/>
          </a:p>
        </p:txBody>
      </p:sp>
      <p:sp>
        <p:nvSpPr>
          <p:cNvPr id="3" name="2 Marcador de contenido"/>
          <p:cNvSpPr>
            <a:spLocks noGrp="1"/>
          </p:cNvSpPr>
          <p:nvPr>
            <p:ph idx="1"/>
          </p:nvPr>
        </p:nvSpPr>
        <p:spPr>
          <a:xfrm>
            <a:off x="500034" y="1571612"/>
            <a:ext cx="4572032" cy="4783948"/>
          </a:xfrm>
        </p:spPr>
        <p:txBody>
          <a:bodyPr/>
          <a:lstStyle/>
          <a:p>
            <a:r>
              <a:rPr lang="es-ES_tradnl" dirty="0" smtClean="0"/>
              <a:t> Varias palancas combinadas, Por ejemplo: el cortaúñas es una combinación de dos palancas, el mango es una combinación de 2º género que presiona las hojas de corte hasta unirlas</a:t>
            </a:r>
            <a:endParaRPr lang="es-ES_tradnl" dirty="0"/>
          </a:p>
        </p:txBody>
      </p:sp>
      <p:pic>
        <p:nvPicPr>
          <p:cNvPr id="63490" name="Picture 2" descr="palanca011"/>
          <p:cNvPicPr>
            <a:picLocks noChangeAspect="1" noChangeArrowheads="1"/>
          </p:cNvPicPr>
          <p:nvPr/>
        </p:nvPicPr>
        <p:blipFill>
          <a:blip r:embed="rId2"/>
          <a:srcRect/>
          <a:stretch>
            <a:fillRect/>
          </a:stretch>
        </p:blipFill>
        <p:spPr bwMode="auto">
          <a:xfrm>
            <a:off x="5000628" y="1714488"/>
            <a:ext cx="3857620" cy="442915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Ley de las palancas</a:t>
            </a:r>
            <a:br>
              <a:rPr lang="es-ES_tradnl" dirty="0" smtClean="0"/>
            </a:br>
            <a:r>
              <a:rPr lang="es-ES_tradnl" dirty="0" smtClean="0"/>
              <a:t/>
            </a:r>
            <a:br>
              <a:rPr lang="es-ES_tradnl" dirty="0" smtClean="0"/>
            </a:br>
            <a:endParaRPr lang="es-ES_tradnl" dirty="0"/>
          </a:p>
        </p:txBody>
      </p:sp>
      <p:sp>
        <p:nvSpPr>
          <p:cNvPr id="3" name="2 Marcador de contenido"/>
          <p:cNvSpPr>
            <a:spLocks noGrp="1"/>
          </p:cNvSpPr>
          <p:nvPr>
            <p:ph idx="1"/>
          </p:nvPr>
        </p:nvSpPr>
        <p:spPr>
          <a:xfrm>
            <a:off x="500034" y="1428736"/>
            <a:ext cx="8358246" cy="5143536"/>
          </a:xfrm>
        </p:spPr>
        <p:txBody>
          <a:bodyPr>
            <a:normAutofit fontScale="92500" lnSpcReduction="10000"/>
          </a:bodyPr>
          <a:lstStyle/>
          <a:p>
            <a:r>
              <a:rPr lang="es-ES_tradnl" dirty="0" smtClean="0"/>
              <a:t>Desde el punto de vista matemático hay una ley muy importante, que antiguamente era conocida como la “ley de oro”, nos referimos a la Ley de las Palancas:</a:t>
            </a:r>
            <a:br>
              <a:rPr lang="es-ES_tradnl" dirty="0" smtClean="0"/>
            </a:br>
            <a:r>
              <a:rPr lang="es-ES_tradnl" dirty="0" smtClean="0"/>
              <a:t/>
            </a:r>
            <a:br>
              <a:rPr lang="es-ES_tradnl" dirty="0" smtClean="0"/>
            </a:br>
            <a:r>
              <a:rPr lang="es-ES_tradnl" dirty="0" smtClean="0"/>
              <a:t>El producto de la potencia por su brazo (F2 • b2) es igual al producto de la resistencia por el brazo suyo (F1 • b1)</a:t>
            </a:r>
            <a:br>
              <a:rPr lang="es-ES_tradnl" dirty="0" smtClean="0"/>
            </a:br>
            <a:r>
              <a:rPr lang="es-ES_tradnl" dirty="0" smtClean="0"/>
              <a:t>lo cual se escribe así:</a:t>
            </a:r>
            <a:br>
              <a:rPr lang="es-ES_tradnl" dirty="0" smtClean="0"/>
            </a:br>
            <a:r>
              <a:rPr lang="es-ES_tradnl" dirty="0" smtClean="0"/>
              <a:t/>
            </a:r>
            <a:br>
              <a:rPr lang="es-ES_tradnl" dirty="0" smtClean="0"/>
            </a:br>
            <a:r>
              <a:rPr lang="es-ES_tradnl" dirty="0" smtClean="0"/>
              <a:t>F1 • b1 = F2 • b2</a:t>
            </a:r>
            <a:br>
              <a:rPr lang="es-ES_tradnl" dirty="0" smtClean="0"/>
            </a:br>
            <a:r>
              <a:rPr lang="es-ES_tradnl" dirty="0" smtClean="0"/>
              <a:t>lo que significa que:</a:t>
            </a:r>
            <a:br>
              <a:rPr lang="es-ES_tradnl" dirty="0" smtClean="0"/>
            </a:br>
            <a:r>
              <a:rPr lang="es-ES_tradnl" dirty="0" smtClean="0"/>
              <a:t/>
            </a:r>
            <a:br>
              <a:rPr lang="es-ES_tradnl" dirty="0" smtClean="0"/>
            </a:br>
            <a:r>
              <a:rPr lang="es-ES_tradnl" dirty="0" smtClean="0"/>
              <a:t>Trabajo motor = Trabajo resistente</a:t>
            </a:r>
          </a:p>
          <a:p>
            <a:endParaRPr lang="es-ES_tradn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uchas gracias"/>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Video palancas</a:t>
            </a:r>
            <a:endParaRPr lang="es-ES_tradnl" dirty="0"/>
          </a:p>
        </p:txBody>
      </p:sp>
      <p:sp>
        <p:nvSpPr>
          <p:cNvPr id="5" name="4 Rectángulo redondeado">
            <a:hlinkClick r:id="rId2" action="ppaction://hlinkfile"/>
          </p:cNvPr>
          <p:cNvSpPr/>
          <p:nvPr/>
        </p:nvSpPr>
        <p:spPr>
          <a:xfrm>
            <a:off x="1259632" y="2009867"/>
            <a:ext cx="23042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CuadroTexto"/>
          <p:cNvSpPr txBox="1"/>
          <p:nvPr/>
        </p:nvSpPr>
        <p:spPr>
          <a:xfrm>
            <a:off x="1439652" y="2123976"/>
            <a:ext cx="1944216" cy="707886"/>
          </a:xfrm>
          <a:prstGeom prst="rect">
            <a:avLst/>
          </a:prstGeom>
          <a:noFill/>
        </p:spPr>
        <p:txBody>
          <a:bodyPr wrap="square" rtlCol="0">
            <a:spAutoFit/>
          </a:bodyPr>
          <a:lstStyle/>
          <a:p>
            <a:pPr algn="just"/>
            <a:r>
              <a:rPr lang="es-CO" sz="2000" dirty="0" smtClean="0">
                <a:solidFill>
                  <a:schemeClr val="bg1"/>
                </a:solidFill>
                <a:latin typeface="Arial Black" pitchFamily="34" charset="0"/>
              </a:rPr>
              <a:t>DEFENSA PERSONAL</a:t>
            </a:r>
            <a:endParaRPr lang="es-CO" sz="2000" dirty="0">
              <a:solidFill>
                <a:schemeClr val="bg1"/>
              </a:solidFill>
              <a:latin typeface="Arial Black" pitchFamily="34" charset="0"/>
            </a:endParaRPr>
          </a:p>
        </p:txBody>
      </p:sp>
      <p:sp>
        <p:nvSpPr>
          <p:cNvPr id="7" name="6 Rectángulo redondeado">
            <a:hlinkClick r:id="rId3" action="ppaction://hlinkfile"/>
          </p:cNvPr>
          <p:cNvSpPr/>
          <p:nvPr/>
        </p:nvSpPr>
        <p:spPr>
          <a:xfrm>
            <a:off x="5292080" y="2009867"/>
            <a:ext cx="2304256"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CuadroTexto"/>
          <p:cNvSpPr txBox="1"/>
          <p:nvPr/>
        </p:nvSpPr>
        <p:spPr>
          <a:xfrm>
            <a:off x="5472100" y="2277864"/>
            <a:ext cx="1944216" cy="400110"/>
          </a:xfrm>
          <a:prstGeom prst="rect">
            <a:avLst/>
          </a:prstGeom>
          <a:noFill/>
        </p:spPr>
        <p:txBody>
          <a:bodyPr wrap="square" rtlCol="0">
            <a:spAutoFit/>
          </a:bodyPr>
          <a:lstStyle/>
          <a:p>
            <a:pPr algn="just"/>
            <a:r>
              <a:rPr lang="es-CO" sz="2000" dirty="0" smtClean="0">
                <a:solidFill>
                  <a:schemeClr val="bg1"/>
                </a:solidFill>
                <a:latin typeface="Arial Black" pitchFamily="34" charset="0"/>
              </a:rPr>
              <a:t>PALANCAS</a:t>
            </a:r>
            <a:endParaRPr lang="es-CO" sz="2000" dirty="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ejercicios</a:t>
            </a:r>
            <a:endParaRPr lang="es-ES_tradnl" dirty="0"/>
          </a:p>
        </p:txBody>
      </p:sp>
      <p:sp>
        <p:nvSpPr>
          <p:cNvPr id="3" name="2 Marcador de contenido"/>
          <p:cNvSpPr>
            <a:spLocks noGrp="1"/>
          </p:cNvSpPr>
          <p:nvPr>
            <p:ph idx="1"/>
          </p:nvPr>
        </p:nvSpPr>
        <p:spPr/>
        <p:txBody>
          <a:bodyPr/>
          <a:lstStyle/>
          <a:p>
            <a:r>
              <a:rPr lang="es-ES_tradnl" dirty="0" smtClean="0">
                <a:hlinkClick r:id="rId2"/>
              </a:rPr>
              <a:t>http://portaleducativo.educantabria.es/portal/c/portal/layout?p_l_id=7674.21</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14480" y="214290"/>
            <a:ext cx="7115196" cy="1426170"/>
          </a:xfrm>
        </p:spPr>
        <p:txBody>
          <a:bodyPr>
            <a:noAutofit/>
          </a:bodyPr>
          <a:lstStyle/>
          <a:p>
            <a:r>
              <a:rPr lang="es-CO" spc="-300" dirty="0" smtClean="0">
                <a:latin typeface="Imprint MT Shadow" pitchFamily="82" charset="0"/>
              </a:rPr>
              <a:t>Historia de las Palancas </a:t>
            </a:r>
            <a:endParaRPr lang="es-CO" spc="-300" dirty="0">
              <a:latin typeface="Imprint MT Shadow" pitchFamily="82" charset="0"/>
            </a:endParaRPr>
          </a:p>
        </p:txBody>
      </p:sp>
      <p:sp>
        <p:nvSpPr>
          <p:cNvPr id="5" name="4 Marcador de contenido"/>
          <p:cNvSpPr>
            <a:spLocks noGrp="1"/>
          </p:cNvSpPr>
          <p:nvPr>
            <p:ph idx="1"/>
          </p:nvPr>
        </p:nvSpPr>
        <p:spPr>
          <a:xfrm>
            <a:off x="285720" y="857232"/>
            <a:ext cx="5462950" cy="4803446"/>
          </a:xfrm>
        </p:spPr>
        <p:txBody>
          <a:bodyPr>
            <a:noAutofit/>
          </a:bodyPr>
          <a:lstStyle/>
          <a:p>
            <a:pPr algn="just">
              <a:buNone/>
            </a:pPr>
            <a:r>
              <a:rPr lang="es-CO" sz="2400" dirty="0" smtClean="0">
                <a:latin typeface="Times New Roman" pitchFamily="18" charset="0"/>
                <a:cs typeface="Times New Roman" pitchFamily="18" charset="0"/>
              </a:rPr>
              <a:t>   </a:t>
            </a:r>
            <a:endParaRPr lang="es-CO" sz="2400" dirty="0">
              <a:latin typeface="Times New Roman" pitchFamily="18" charset="0"/>
              <a:cs typeface="Times New Roman" pitchFamily="18" charset="0"/>
            </a:endParaRPr>
          </a:p>
          <a:p>
            <a:pPr>
              <a:buNone/>
            </a:pPr>
            <a:r>
              <a:rPr lang="es-CO" sz="2400" dirty="0" smtClean="0">
                <a:latin typeface="Times New Roman" pitchFamily="18" charset="0"/>
                <a:cs typeface="Times New Roman" pitchFamily="18" charset="0"/>
              </a:rPr>
              <a:t>   </a:t>
            </a:r>
            <a:r>
              <a:rPr lang="es-CO" sz="3200" dirty="0" smtClean="0">
                <a:latin typeface="Times New Roman" pitchFamily="18" charset="0"/>
                <a:cs typeface="Times New Roman" pitchFamily="18" charset="0"/>
              </a:rPr>
              <a:t>Probablemente las </a:t>
            </a:r>
            <a:r>
              <a:rPr lang="es-CO" sz="3200" dirty="0">
                <a:latin typeface="Times New Roman" pitchFamily="18" charset="0"/>
                <a:cs typeface="Times New Roman" pitchFamily="18" charset="0"/>
              </a:rPr>
              <a:t>palancas sean uno de los primeros mecanismos ingeniados para multiplicar </a:t>
            </a:r>
            <a:r>
              <a:rPr lang="es-CO" sz="3200" dirty="0" smtClean="0">
                <a:latin typeface="Times New Roman" pitchFamily="18" charset="0"/>
                <a:cs typeface="Times New Roman" pitchFamily="18" charset="0"/>
              </a:rPr>
              <a:t>fuerzas. En </a:t>
            </a:r>
            <a:r>
              <a:rPr lang="es-CO" sz="3200" dirty="0">
                <a:latin typeface="Times New Roman" pitchFamily="18" charset="0"/>
                <a:cs typeface="Times New Roman" pitchFamily="18" charset="0"/>
              </a:rPr>
              <a:t>nuestro diario vivir </a:t>
            </a:r>
            <a:r>
              <a:rPr lang="es-CO" sz="3200" dirty="0" smtClean="0">
                <a:latin typeface="Times New Roman" pitchFamily="18" charset="0"/>
                <a:cs typeface="Times New Roman" pitchFamily="18" charset="0"/>
              </a:rPr>
              <a:t>“</a:t>
            </a:r>
            <a:r>
              <a:rPr lang="es-CO" sz="3200" dirty="0">
                <a:latin typeface="Times New Roman" pitchFamily="18" charset="0"/>
                <a:cs typeface="Times New Roman" pitchFamily="18" charset="0"/>
              </a:rPr>
              <a:t>estamos haciendo </a:t>
            </a:r>
            <a:r>
              <a:rPr lang="es-CO" sz="3200" dirty="0" smtClean="0">
                <a:latin typeface="Times New Roman" pitchFamily="18" charset="0"/>
                <a:cs typeface="Times New Roman" pitchFamily="18" charset="0"/>
              </a:rPr>
              <a:t>siempre palanca”, Desde </a:t>
            </a:r>
            <a:r>
              <a:rPr lang="es-CO" sz="3200" dirty="0">
                <a:latin typeface="Times New Roman" pitchFamily="18" charset="0"/>
                <a:cs typeface="Times New Roman" pitchFamily="18" charset="0"/>
              </a:rPr>
              <a:t>mover un dedo o </a:t>
            </a:r>
            <a:r>
              <a:rPr lang="es-CO" sz="3200" dirty="0" smtClean="0">
                <a:latin typeface="Times New Roman" pitchFamily="18" charset="0"/>
                <a:cs typeface="Times New Roman" pitchFamily="18" charset="0"/>
              </a:rPr>
              <a:t>hasta </a:t>
            </a:r>
            <a:r>
              <a:rPr lang="es-CO" sz="3200" dirty="0">
                <a:latin typeface="Times New Roman" pitchFamily="18" charset="0"/>
                <a:cs typeface="Times New Roman" pitchFamily="18" charset="0"/>
              </a:rPr>
              <a:t>tomar la cuchara para beber la </a:t>
            </a:r>
            <a:r>
              <a:rPr lang="es-CO" sz="3200" dirty="0" smtClean="0">
                <a:latin typeface="Times New Roman" pitchFamily="18" charset="0"/>
                <a:cs typeface="Times New Roman" pitchFamily="18" charset="0"/>
              </a:rPr>
              <a:t>sopa.</a:t>
            </a:r>
            <a:endParaRPr lang="es-CO" sz="3200" dirty="0">
              <a:latin typeface="Times New Roman" pitchFamily="18" charset="0"/>
              <a:cs typeface="Times New Roman" pitchFamily="18" charset="0"/>
            </a:endParaRPr>
          </a:p>
          <a:p>
            <a:pPr>
              <a:buNone/>
            </a:pPr>
            <a:endParaRPr lang="es-CO" sz="2800" dirty="0">
              <a:latin typeface="Times New Roman" pitchFamily="18" charset="0"/>
              <a:cs typeface="Times New Roman" pitchFamily="18" charset="0"/>
            </a:endParaRPr>
          </a:p>
          <a:p>
            <a:pPr>
              <a:buNone/>
            </a:pPr>
            <a:endParaRPr lang="es-CO" sz="1200" dirty="0"/>
          </a:p>
        </p:txBody>
      </p:sp>
      <p:pic>
        <p:nvPicPr>
          <p:cNvPr id="53250" name="Picture 2" descr="http://palancas.files.wordpress.com/2011/04/puajaja.jpg"/>
          <p:cNvPicPr>
            <a:picLocks noChangeAspect="1" noChangeArrowheads="1"/>
          </p:cNvPicPr>
          <p:nvPr/>
        </p:nvPicPr>
        <p:blipFill>
          <a:blip r:embed="rId3"/>
          <a:srcRect/>
          <a:stretch>
            <a:fillRect/>
          </a:stretch>
        </p:blipFill>
        <p:spPr bwMode="auto">
          <a:xfrm>
            <a:off x="5929322" y="1928802"/>
            <a:ext cx="3024214" cy="328614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417638"/>
          </a:xfrm>
        </p:spPr>
        <p:txBody>
          <a:bodyPr>
            <a:normAutofit/>
          </a:bodyPr>
          <a:lstStyle/>
          <a:p>
            <a:r>
              <a:rPr lang="es-CO" sz="5400" dirty="0" smtClean="0">
                <a:latin typeface="Imprint MT Shadow" pitchFamily="82" charset="0"/>
              </a:rPr>
              <a:t>¿Qué es una palanca?</a:t>
            </a:r>
            <a:endParaRPr lang="es-CO" sz="5400" dirty="0">
              <a:latin typeface="Imprint MT Shadow" pitchFamily="82" charset="0"/>
            </a:endParaRPr>
          </a:p>
        </p:txBody>
      </p:sp>
      <p:sp>
        <p:nvSpPr>
          <p:cNvPr id="3" name="2 Marcador de contenido"/>
          <p:cNvSpPr>
            <a:spLocks noGrp="1"/>
          </p:cNvSpPr>
          <p:nvPr>
            <p:ph idx="1"/>
          </p:nvPr>
        </p:nvSpPr>
        <p:spPr>
          <a:xfrm>
            <a:off x="251520" y="2060848"/>
            <a:ext cx="4680520" cy="4392488"/>
          </a:xfrm>
        </p:spPr>
        <p:txBody>
          <a:bodyPr>
            <a:noAutofit/>
          </a:bodyPr>
          <a:lstStyle/>
          <a:p>
            <a:pPr>
              <a:buNone/>
            </a:pPr>
            <a:r>
              <a:rPr lang="es-CO" dirty="0" smtClean="0">
                <a:latin typeface="Times New Roman" pitchFamily="18" charset="0"/>
                <a:cs typeface="Times New Roman" pitchFamily="18" charset="0"/>
              </a:rPr>
              <a:t>  </a:t>
            </a:r>
            <a:r>
              <a:rPr lang="es-CO" sz="3200" dirty="0" smtClean="0">
                <a:latin typeface="Times New Roman" pitchFamily="18" charset="0"/>
                <a:cs typeface="Times New Roman" pitchFamily="18" charset="0"/>
              </a:rPr>
              <a:t>La palanca es una máquina simple que tiene como función transmitir una fuerza y un desplazamiento.</a:t>
            </a:r>
            <a:r>
              <a:rPr lang="es-CO" sz="3200" dirty="0" smtClean="0"/>
              <a:t> </a:t>
            </a:r>
            <a:endParaRPr lang="es-CO" sz="3200" dirty="0"/>
          </a:p>
        </p:txBody>
      </p:sp>
      <p:pic>
        <p:nvPicPr>
          <p:cNvPr id="3074" name="Picture 2" descr="http://html.rincondelvago.com/0001578212.jpg"/>
          <p:cNvPicPr>
            <a:picLocks noChangeAspect="1" noChangeArrowheads="1"/>
          </p:cNvPicPr>
          <p:nvPr/>
        </p:nvPicPr>
        <p:blipFill>
          <a:blip r:embed="rId2" cstate="print"/>
          <a:srcRect/>
          <a:stretch>
            <a:fillRect/>
          </a:stretch>
        </p:blipFill>
        <p:spPr bwMode="auto">
          <a:xfrm>
            <a:off x="5000628" y="2285992"/>
            <a:ext cx="3527822" cy="371477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COMPAQ\Documents\Andrea\palanca004.jpg"/>
          <p:cNvPicPr>
            <a:picLocks noGrp="1" noChangeAspect="1" noChangeArrowheads="1"/>
          </p:cNvPicPr>
          <p:nvPr>
            <p:ph idx="1"/>
          </p:nvPr>
        </p:nvPicPr>
        <p:blipFill>
          <a:blip r:embed="rId2" cstate="print"/>
          <a:srcRect/>
          <a:stretch>
            <a:fillRect/>
          </a:stretch>
        </p:blipFill>
        <p:spPr bwMode="auto">
          <a:xfrm>
            <a:off x="683568" y="857232"/>
            <a:ext cx="7992888" cy="2931808"/>
          </a:xfrm>
          <a:prstGeom prst="rect">
            <a:avLst/>
          </a:prstGeom>
          <a:noFill/>
          <a:ln>
            <a:solidFill>
              <a:schemeClr val="tx1"/>
            </a:solidFill>
          </a:ln>
        </p:spPr>
      </p:pic>
      <p:sp>
        <p:nvSpPr>
          <p:cNvPr id="6" name="5 CuadroTexto"/>
          <p:cNvSpPr txBox="1"/>
          <p:nvPr/>
        </p:nvSpPr>
        <p:spPr>
          <a:xfrm>
            <a:off x="571472" y="4272677"/>
            <a:ext cx="8280920" cy="2523768"/>
          </a:xfrm>
          <a:prstGeom prst="rect">
            <a:avLst/>
          </a:prstGeom>
          <a:noFill/>
        </p:spPr>
        <p:txBody>
          <a:bodyPr wrap="square" rtlCol="0">
            <a:spAutoFit/>
          </a:bodyPr>
          <a:lstStyle/>
          <a:p>
            <a:r>
              <a:rPr lang="es-CO" sz="2800" b="1" spc="-150" dirty="0" smtClean="0">
                <a:latin typeface="Times New Roman" pitchFamily="18" charset="0"/>
                <a:cs typeface="Times New Roman" pitchFamily="18" charset="0"/>
              </a:rPr>
              <a:t>El punto de apoyo o fulcro: </a:t>
            </a:r>
            <a:r>
              <a:rPr lang="es-CO" sz="2800" spc="-150" dirty="0"/>
              <a:t> </a:t>
            </a:r>
            <a:r>
              <a:rPr lang="es-CO" sz="2800" spc="-150" dirty="0">
                <a:latin typeface="Times New Roman" pitchFamily="18" charset="0"/>
                <a:cs typeface="Times New Roman" pitchFamily="18" charset="0"/>
              </a:rPr>
              <a:t>barra </a:t>
            </a:r>
            <a:r>
              <a:rPr lang="es-CO" sz="2800" spc="-150" dirty="0" smtClean="0">
                <a:latin typeface="Times New Roman" pitchFamily="18" charset="0"/>
                <a:cs typeface="Times New Roman" pitchFamily="18" charset="0"/>
              </a:rPr>
              <a:t>rígida o punto </a:t>
            </a:r>
            <a:r>
              <a:rPr lang="es-CO" sz="2800" spc="-150" dirty="0">
                <a:latin typeface="Times New Roman" pitchFamily="18" charset="0"/>
                <a:cs typeface="Times New Roman" pitchFamily="18" charset="0"/>
              </a:rPr>
              <a:t>de apoyo</a:t>
            </a:r>
            <a:endParaRPr lang="es-CO" sz="2800" spc="-150" dirty="0" smtClean="0">
              <a:latin typeface="Times New Roman" pitchFamily="18" charset="0"/>
              <a:cs typeface="Times New Roman" pitchFamily="18" charset="0"/>
            </a:endParaRPr>
          </a:p>
          <a:p>
            <a:r>
              <a:rPr lang="es-CO" sz="2800" b="1" spc="-150" dirty="0" smtClean="0">
                <a:latin typeface="Times New Roman" pitchFamily="18" charset="0"/>
                <a:cs typeface="Times New Roman" pitchFamily="18" charset="0"/>
              </a:rPr>
              <a:t>Potencia:</a:t>
            </a:r>
            <a:r>
              <a:rPr lang="es-CO" sz="2800" spc="-150" dirty="0" smtClean="0">
                <a:latin typeface="Times New Roman" pitchFamily="18" charset="0"/>
                <a:cs typeface="Times New Roman" pitchFamily="18" charset="0"/>
              </a:rPr>
              <a:t> la fuerza (en la figura de abajo: esfuerzo) que se ha de aplicar.</a:t>
            </a:r>
          </a:p>
          <a:p>
            <a:r>
              <a:rPr lang="es-CO" sz="2800" b="1" spc="-150" dirty="0" smtClean="0">
                <a:latin typeface="Times New Roman" pitchFamily="18" charset="0"/>
                <a:cs typeface="Times New Roman" pitchFamily="18" charset="0"/>
              </a:rPr>
              <a:t>Resistencia:</a:t>
            </a:r>
            <a:r>
              <a:rPr lang="es-CO" sz="2800" spc="-150" dirty="0" smtClean="0">
                <a:latin typeface="Times New Roman" pitchFamily="18" charset="0"/>
                <a:cs typeface="Times New Roman" pitchFamily="18" charset="0"/>
              </a:rPr>
              <a:t> el peso (en la figura de abajo: carga) que se ha de mover.</a:t>
            </a:r>
          </a:p>
          <a:p>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221088"/>
            <a:ext cx="8640960" cy="2376264"/>
          </a:xfrm>
        </p:spPr>
        <p:txBody>
          <a:bodyPr>
            <a:normAutofit fontScale="47500" lnSpcReduction="20000"/>
          </a:bodyPr>
          <a:lstStyle/>
          <a:p>
            <a:pPr algn="just">
              <a:buNone/>
            </a:pPr>
            <a:r>
              <a:rPr lang="es-CO" sz="5800" b="1" dirty="0" smtClean="0"/>
              <a:t>   </a:t>
            </a:r>
            <a:r>
              <a:rPr lang="es-CO" sz="5800" b="1" dirty="0" smtClean="0">
                <a:latin typeface="Times New Roman" pitchFamily="18" charset="0"/>
                <a:cs typeface="Times New Roman" pitchFamily="18" charset="0"/>
              </a:rPr>
              <a:t>El brazo de potencia (b</a:t>
            </a:r>
            <a:r>
              <a:rPr lang="es-CO" sz="5800" b="1" baseline="-25000" dirty="0" smtClean="0">
                <a:latin typeface="Times New Roman" pitchFamily="18" charset="0"/>
                <a:cs typeface="Times New Roman" pitchFamily="18" charset="0"/>
              </a:rPr>
              <a:t>2</a:t>
            </a:r>
            <a:r>
              <a:rPr lang="es-CO" sz="5800" b="1" dirty="0" smtClean="0">
                <a:latin typeface="Times New Roman" pitchFamily="18" charset="0"/>
                <a:cs typeface="Times New Roman" pitchFamily="18" charset="0"/>
              </a:rPr>
              <a:t>) </a:t>
            </a:r>
            <a:r>
              <a:rPr lang="es-CO" sz="5800" dirty="0" smtClean="0">
                <a:latin typeface="Times New Roman" pitchFamily="18" charset="0"/>
                <a:cs typeface="Times New Roman" pitchFamily="18" charset="0"/>
              </a:rPr>
              <a:t>: es la distancia entre el fulcro y el punto de la barra donde se aplica la potencia.</a:t>
            </a:r>
          </a:p>
          <a:p>
            <a:pPr algn="just">
              <a:buNone/>
            </a:pPr>
            <a:r>
              <a:rPr lang="es-CO" sz="5800" b="1" dirty="0" smtClean="0">
                <a:latin typeface="Times New Roman" pitchFamily="18" charset="0"/>
                <a:cs typeface="Times New Roman" pitchFamily="18" charset="0"/>
              </a:rPr>
              <a:t>   El brazo de resistencia (b</a:t>
            </a:r>
            <a:r>
              <a:rPr lang="es-CO" sz="5800" b="1" baseline="-25000" dirty="0" smtClean="0">
                <a:latin typeface="Times New Roman" pitchFamily="18" charset="0"/>
                <a:cs typeface="Times New Roman" pitchFamily="18" charset="0"/>
              </a:rPr>
              <a:t>1</a:t>
            </a:r>
            <a:r>
              <a:rPr lang="es-CO" sz="5800" b="1" dirty="0" smtClean="0">
                <a:latin typeface="Times New Roman" pitchFamily="18" charset="0"/>
                <a:cs typeface="Times New Roman" pitchFamily="18" charset="0"/>
              </a:rPr>
              <a:t>)</a:t>
            </a:r>
            <a:r>
              <a:rPr lang="es-CO" sz="5800" dirty="0" smtClean="0">
                <a:latin typeface="Times New Roman" pitchFamily="18" charset="0"/>
                <a:cs typeface="Times New Roman" pitchFamily="18" charset="0"/>
              </a:rPr>
              <a:t>: es la distancia entre el fulcro y el punto de la barra donde se encuentra la resistencia o carga.</a:t>
            </a:r>
          </a:p>
          <a:p>
            <a:pPr>
              <a:buNone/>
            </a:pPr>
            <a:endParaRPr lang="es-CO" dirty="0"/>
          </a:p>
        </p:txBody>
      </p:sp>
      <p:pic>
        <p:nvPicPr>
          <p:cNvPr id="6" name="Picture 2" descr="C:\Users\COMPAQ\Documents\Andrea\palanca004.jpg"/>
          <p:cNvPicPr>
            <a:picLocks noChangeAspect="1" noChangeArrowheads="1"/>
          </p:cNvPicPr>
          <p:nvPr/>
        </p:nvPicPr>
        <p:blipFill>
          <a:blip r:embed="rId2" cstate="print"/>
          <a:srcRect/>
          <a:stretch>
            <a:fillRect/>
          </a:stretch>
        </p:blipFill>
        <p:spPr bwMode="auto">
          <a:xfrm>
            <a:off x="611560" y="260648"/>
            <a:ext cx="8136904" cy="3168352"/>
          </a:xfrm>
          <a:prstGeom prst="rect">
            <a:avLst/>
          </a:prstGeom>
          <a:noFill/>
          <a:ln>
            <a:solidFill>
              <a:schemeClr val="tx1"/>
            </a:solidFill>
          </a:ln>
        </p:spPr>
      </p:pic>
      <p:sp>
        <p:nvSpPr>
          <p:cNvPr id="7" name="6 Rectángulo"/>
          <p:cNvSpPr/>
          <p:nvPr/>
        </p:nvSpPr>
        <p:spPr>
          <a:xfrm>
            <a:off x="611560" y="3501008"/>
            <a:ext cx="4032448" cy="5040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Imprint MT Shadow" pitchFamily="82" charset="0"/>
              </a:rPr>
              <a:t>Brazo de Potencia </a:t>
            </a:r>
            <a:endParaRPr lang="es-CO" sz="2000" dirty="0">
              <a:solidFill>
                <a:schemeClr val="tx1"/>
              </a:solidFill>
              <a:latin typeface="Imprint MT Shadow" pitchFamily="82" charset="0"/>
            </a:endParaRPr>
          </a:p>
        </p:txBody>
      </p:sp>
      <p:sp>
        <p:nvSpPr>
          <p:cNvPr id="8" name="7 Rectángulo"/>
          <p:cNvSpPr/>
          <p:nvPr/>
        </p:nvSpPr>
        <p:spPr>
          <a:xfrm>
            <a:off x="4644008" y="3501008"/>
            <a:ext cx="4104456" cy="50405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smtClean="0">
                <a:solidFill>
                  <a:schemeClr val="tx1"/>
                </a:solidFill>
                <a:latin typeface="Imprint MT Shadow" pitchFamily="82" charset="0"/>
              </a:rPr>
              <a:t>Brazo de Resistencia</a:t>
            </a:r>
            <a:endParaRPr lang="es-CO" sz="2000" dirty="0">
              <a:solidFill>
                <a:schemeClr val="tx1"/>
              </a:solidFill>
              <a:latin typeface="Imprint MT Shadow" pitchFamily="8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512064"/>
            <a:ext cx="8115328" cy="988110"/>
          </a:xfrm>
        </p:spPr>
        <p:txBody>
          <a:bodyPr/>
          <a:lstStyle/>
          <a:p>
            <a:r>
              <a:rPr lang="es-ES_tradnl" dirty="0" smtClean="0"/>
              <a:t>¿</a:t>
            </a:r>
            <a:r>
              <a:rPr lang="es-ES_tradnl" sz="3600" dirty="0" smtClean="0"/>
              <a:t>Cuántos tipos de palanca hay?</a:t>
            </a:r>
            <a:endParaRPr lang="es-ES_tradnl" sz="3600" dirty="0"/>
          </a:p>
        </p:txBody>
      </p:sp>
      <p:pic>
        <p:nvPicPr>
          <p:cNvPr id="4" name="3 Marcador de contenido" descr="palanca002"/>
          <p:cNvPicPr>
            <a:picLocks noGrp="1"/>
          </p:cNvPicPr>
          <p:nvPr>
            <p:ph idx="1"/>
          </p:nvPr>
        </p:nvPicPr>
        <p:blipFill>
          <a:blip r:embed="rId2"/>
          <a:srcRect/>
          <a:stretch>
            <a:fillRect/>
          </a:stretch>
        </p:blipFill>
        <p:spPr bwMode="auto">
          <a:xfrm>
            <a:off x="1142976" y="1857364"/>
            <a:ext cx="6715172" cy="41434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Palanca de primer tipo</a:t>
            </a:r>
            <a:endParaRPr lang="es-ES_tradnl" dirty="0"/>
          </a:p>
        </p:txBody>
      </p:sp>
      <p:sp>
        <p:nvSpPr>
          <p:cNvPr id="3" name="2 Marcador de contenido"/>
          <p:cNvSpPr>
            <a:spLocks noGrp="1"/>
          </p:cNvSpPr>
          <p:nvPr>
            <p:ph idx="1"/>
          </p:nvPr>
        </p:nvSpPr>
        <p:spPr>
          <a:xfrm>
            <a:off x="571472" y="1571612"/>
            <a:ext cx="3286148" cy="4783948"/>
          </a:xfrm>
        </p:spPr>
        <p:txBody>
          <a:bodyPr>
            <a:normAutofit/>
          </a:bodyPr>
          <a:lstStyle/>
          <a:p>
            <a:r>
              <a:rPr lang="es-ES_tradnl" sz="3200" dirty="0" smtClean="0"/>
              <a:t>Se caracteriza por tener el fulcro entre la fuerza a vencer y la fuerza a aplicar</a:t>
            </a:r>
            <a:endParaRPr lang="es-ES_tradnl" sz="3200" dirty="0"/>
          </a:p>
        </p:txBody>
      </p:sp>
      <p:pic>
        <p:nvPicPr>
          <p:cNvPr id="4" name="3 Imagen" descr="palanca005"/>
          <p:cNvPicPr/>
          <p:nvPr/>
        </p:nvPicPr>
        <p:blipFill>
          <a:blip r:embed="rId2"/>
          <a:srcRect/>
          <a:stretch>
            <a:fillRect/>
          </a:stretch>
        </p:blipFill>
        <p:spPr bwMode="auto">
          <a:xfrm>
            <a:off x="4143372" y="1785926"/>
            <a:ext cx="4552956" cy="39290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14400" y="500042"/>
            <a:ext cx="7772400" cy="5855518"/>
          </a:xfrm>
        </p:spPr>
        <p:txBody>
          <a:bodyPr/>
          <a:lstStyle/>
          <a:p>
            <a:r>
              <a:rPr lang="es-ES_tradnl" dirty="0" smtClean="0"/>
              <a:t>Algunos ejemplos de este tipo de palanca son: el alicates, la balanza, la tijera, las tenazas y el balancín</a:t>
            </a:r>
            <a:endParaRPr lang="es-ES_tradnl" dirty="0"/>
          </a:p>
        </p:txBody>
      </p:sp>
      <p:pic>
        <p:nvPicPr>
          <p:cNvPr id="4" name="3 Imagen" descr="palancas006"/>
          <p:cNvPicPr/>
          <p:nvPr/>
        </p:nvPicPr>
        <p:blipFill>
          <a:blip r:embed="rId2"/>
          <a:srcRect/>
          <a:stretch>
            <a:fillRect/>
          </a:stretch>
        </p:blipFill>
        <p:spPr bwMode="auto">
          <a:xfrm>
            <a:off x="1357290" y="2376487"/>
            <a:ext cx="6572296" cy="36242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Palanca de segundo tipo </a:t>
            </a:r>
            <a:endParaRPr lang="es-ES_tradnl" dirty="0"/>
          </a:p>
        </p:txBody>
      </p:sp>
      <p:sp>
        <p:nvSpPr>
          <p:cNvPr id="3" name="2 Marcador de contenido"/>
          <p:cNvSpPr>
            <a:spLocks noGrp="1"/>
          </p:cNvSpPr>
          <p:nvPr>
            <p:ph idx="1"/>
          </p:nvPr>
        </p:nvSpPr>
        <p:spPr>
          <a:xfrm>
            <a:off x="500034" y="1571612"/>
            <a:ext cx="3157534" cy="4783948"/>
          </a:xfrm>
        </p:spPr>
        <p:txBody>
          <a:bodyPr>
            <a:normAutofit/>
          </a:bodyPr>
          <a:lstStyle/>
          <a:p>
            <a:r>
              <a:rPr lang="es-ES_tradnl" sz="3200" dirty="0" smtClean="0"/>
              <a:t>Se caracteriza porque la fuerza a vencer se encuentra entre el fulcro y la fuerza a aplicar</a:t>
            </a:r>
            <a:endParaRPr lang="es-ES_tradnl" sz="3200" dirty="0"/>
          </a:p>
        </p:txBody>
      </p:sp>
      <p:pic>
        <p:nvPicPr>
          <p:cNvPr id="4" name="3 Imagen" descr="palanca007"/>
          <p:cNvPicPr/>
          <p:nvPr/>
        </p:nvPicPr>
        <p:blipFill>
          <a:blip r:embed="rId2"/>
          <a:srcRect/>
          <a:stretch>
            <a:fillRect/>
          </a:stretch>
        </p:blipFill>
        <p:spPr bwMode="auto">
          <a:xfrm>
            <a:off x="4214810" y="1643050"/>
            <a:ext cx="4714908"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302</Words>
  <Application>Microsoft Office PowerPoint</Application>
  <PresentationFormat>Presentación en pantalla (4:3)</PresentationFormat>
  <Paragraphs>37</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Twilight</vt:lpstr>
      <vt:lpstr>   palancas</vt:lpstr>
      <vt:lpstr>Historia de las Palancas </vt:lpstr>
      <vt:lpstr>¿Qué es una palanca?</vt:lpstr>
      <vt:lpstr>Presentación de PowerPoint</vt:lpstr>
      <vt:lpstr>Presentación de PowerPoint</vt:lpstr>
      <vt:lpstr>¿Cuántos tipos de palanca hay?</vt:lpstr>
      <vt:lpstr>Palanca de primer tipo</vt:lpstr>
      <vt:lpstr>Presentación de PowerPoint</vt:lpstr>
      <vt:lpstr>Palanca de segundo tipo </vt:lpstr>
      <vt:lpstr>Presentación de PowerPoint</vt:lpstr>
      <vt:lpstr>Palancas de tercera clase </vt:lpstr>
      <vt:lpstr>Presentación de PowerPoint</vt:lpstr>
      <vt:lpstr>Palancas múltiples</vt:lpstr>
      <vt:lpstr>Ley de las palancas  </vt:lpstr>
      <vt:lpstr>Presentación de PowerPoint</vt:lpstr>
      <vt:lpstr>Video palancas</vt:lpstr>
      <vt:lpstr>ejercicios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las Palancas</dc:title>
  <dc:creator>COMPAQ</dc:creator>
  <cp:lastModifiedBy>FELIX</cp:lastModifiedBy>
  <cp:revision>19</cp:revision>
  <dcterms:created xsi:type="dcterms:W3CDTF">2012-02-08T19:49:13Z</dcterms:created>
  <dcterms:modified xsi:type="dcterms:W3CDTF">2013-04-20T11:11:59Z</dcterms:modified>
</cp:coreProperties>
</file>